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4" r:id="rId5"/>
    <p:sldId id="262" r:id="rId6"/>
    <p:sldId id="263" r:id="rId7"/>
    <p:sldId id="265" r:id="rId8"/>
    <p:sldId id="268" r:id="rId9"/>
    <p:sldId id="270" r:id="rId10"/>
    <p:sldId id="271" r:id="rId11"/>
    <p:sldId id="269" r:id="rId12"/>
    <p:sldId id="272" r:id="rId13"/>
    <p:sldId id="273" r:id="rId14"/>
    <p:sldId id="274"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28-Aug-20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28-Aug-20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28-Aug-20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ATOMIC ENERGY EDUCATION SOCIETY</a:t>
            </a:r>
          </a:p>
        </p:txBody>
      </p:sp>
      <p:sp>
        <p:nvSpPr>
          <p:cNvPr id="4" name="Rectangle 3"/>
          <p:cNvSpPr/>
          <p:nvPr/>
        </p:nvSpPr>
        <p:spPr>
          <a:xfrm>
            <a:off x="1219200" y="1600200"/>
            <a:ext cx="7315200" cy="1384995"/>
          </a:xfrm>
          <a:prstGeom prst="rect">
            <a:avLst/>
          </a:prstGeom>
        </p:spPr>
        <p:txBody>
          <a:bodyPr wrap="square">
            <a:spAutoFit/>
          </a:bodyPr>
          <a:lstStyle/>
          <a:p>
            <a:pPr algn="ctr"/>
            <a:r>
              <a:rPr lang="en-US" sz="2800" b="1" dirty="0"/>
              <a:t>SUBJECT – GEOGRAPHY</a:t>
            </a:r>
          </a:p>
          <a:p>
            <a:pPr algn="ctr"/>
            <a:r>
              <a:rPr lang="en-US" sz="2800" b="1" dirty="0"/>
              <a:t>STREAM – ARTS</a:t>
            </a:r>
          </a:p>
          <a:p>
            <a:pPr algn="ctr"/>
            <a:r>
              <a:rPr lang="en-US" sz="2800" b="1" dirty="0"/>
              <a:t>CLASS -12 </a:t>
            </a:r>
          </a:p>
        </p:txBody>
      </p:sp>
      <p:sp>
        <p:nvSpPr>
          <p:cNvPr id="6" name="TextBox 5"/>
          <p:cNvSpPr txBox="1"/>
          <p:nvPr/>
        </p:nvSpPr>
        <p:spPr>
          <a:xfrm>
            <a:off x="2057400" y="3048000"/>
            <a:ext cx="5486400" cy="954107"/>
          </a:xfrm>
          <a:prstGeom prst="rect">
            <a:avLst/>
          </a:prstGeom>
          <a:noFill/>
        </p:spPr>
        <p:txBody>
          <a:bodyPr wrap="square" rtlCol="0">
            <a:spAutoFit/>
          </a:bodyPr>
          <a:lstStyle/>
          <a:p>
            <a:pPr algn="ctr"/>
            <a:r>
              <a:rPr lang="en-US" sz="2800" b="1" dirty="0"/>
              <a:t>CHAPTER-02</a:t>
            </a:r>
            <a:br>
              <a:rPr lang="en-US" sz="2800" b="1" dirty="0"/>
            </a:br>
            <a:r>
              <a:rPr lang="en-US" sz="2800" b="1" dirty="0"/>
              <a:t>THE WORLD POPULATION</a:t>
            </a:r>
          </a:p>
        </p:txBody>
      </p:sp>
      <p:sp>
        <p:nvSpPr>
          <p:cNvPr id="8" name="TextBox 7"/>
          <p:cNvSpPr txBox="1"/>
          <p:nvPr/>
        </p:nvSpPr>
        <p:spPr>
          <a:xfrm>
            <a:off x="2133600" y="4495801"/>
            <a:ext cx="5410200" cy="461665"/>
          </a:xfrm>
          <a:prstGeom prst="rect">
            <a:avLst/>
          </a:prstGeom>
          <a:noFill/>
        </p:spPr>
        <p:txBody>
          <a:bodyPr wrap="square" rtlCol="0">
            <a:spAutoFit/>
          </a:bodyPr>
          <a:lstStyle/>
          <a:p>
            <a:pPr algn="ctr"/>
            <a:r>
              <a:rPr lang="en-US" sz="2400" b="1" dirty="0" smtClean="0"/>
              <a:t>MODULE-02/02</a:t>
            </a:r>
            <a:endParaRPr lang="en-US" sz="2400" b="1" dirty="0"/>
          </a:p>
        </p:txBody>
      </p:sp>
      <p:sp>
        <p:nvSpPr>
          <p:cNvPr id="9" name="TextBox 8"/>
          <p:cNvSpPr txBox="1"/>
          <p:nvPr/>
        </p:nvSpPr>
        <p:spPr>
          <a:xfrm>
            <a:off x="4572000" y="5943600"/>
            <a:ext cx="4267200" cy="646331"/>
          </a:xfrm>
          <a:prstGeom prst="rect">
            <a:avLst/>
          </a:prstGeom>
          <a:noFill/>
        </p:spPr>
        <p:txBody>
          <a:bodyPr wrap="square" rtlCol="0">
            <a:spAutoFit/>
          </a:bodyPr>
          <a:lstStyle/>
          <a:p>
            <a:r>
              <a:rPr lang="en-US" b="1" dirty="0"/>
              <a:t>Prepared By: </a:t>
            </a:r>
            <a:r>
              <a:rPr lang="en-US" b="1" dirty="0" smtClean="0"/>
              <a:t>Mr. </a:t>
            </a:r>
            <a:r>
              <a:rPr lang="en-US" b="1" dirty="0"/>
              <a:t>S.SADHUKHAN (PGT-SS)</a:t>
            </a:r>
          </a:p>
          <a:p>
            <a:r>
              <a:rPr lang="en-US" b="1" dirty="0"/>
              <a:t>AECS-2, JADUGUDA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305800" cy="5632311"/>
          </a:xfrm>
          <a:prstGeom prst="rect">
            <a:avLst/>
          </a:prstGeom>
          <a:solidFill>
            <a:schemeClr val="tx2">
              <a:lumMod val="40000"/>
              <a:lumOff val="60000"/>
            </a:schemeClr>
          </a:solidFill>
        </p:spPr>
        <p:txBody>
          <a:bodyPr wrap="square">
            <a:spAutoFit/>
          </a:bodyPr>
          <a:lstStyle/>
          <a:p>
            <a:endParaRPr lang="en-IN" sz="2400" dirty="0" smtClean="0"/>
          </a:p>
          <a:p>
            <a:r>
              <a:rPr lang="en-IN" sz="2400" dirty="0" smtClean="0">
                <a:latin typeface="Bookman Old Style" pitchFamily="18" charset="0"/>
              </a:rPr>
              <a:t>Stage I -High and fluctuating birth and death rates, and slow population growth</a:t>
            </a:r>
          </a:p>
          <a:p>
            <a:endParaRPr lang="en-IN" sz="2400" dirty="0" smtClean="0">
              <a:latin typeface="Bookman Old Style" pitchFamily="18" charset="0"/>
            </a:endParaRPr>
          </a:p>
          <a:p>
            <a:r>
              <a:rPr lang="en-IN" sz="2400" dirty="0" smtClean="0">
                <a:latin typeface="Bookman Old Style" pitchFamily="18" charset="0"/>
              </a:rPr>
              <a:t>Stage II -High birth rates and declining death rates and rapid population growth</a:t>
            </a:r>
          </a:p>
          <a:p>
            <a:endParaRPr lang="en-IN" sz="2400" dirty="0" smtClean="0">
              <a:latin typeface="Bookman Old Style" pitchFamily="18" charset="0"/>
            </a:endParaRPr>
          </a:p>
          <a:p>
            <a:r>
              <a:rPr lang="en-IN" sz="2400" dirty="0" smtClean="0">
                <a:latin typeface="Bookman Old Style" pitchFamily="18" charset="0"/>
              </a:rPr>
              <a:t>Stage III -Declining birth rates and low death rates, and declining rate of population growth</a:t>
            </a:r>
          </a:p>
          <a:p>
            <a:endParaRPr lang="en-IN" sz="2400" dirty="0" smtClean="0">
              <a:latin typeface="Bookman Old Style" pitchFamily="18" charset="0"/>
            </a:endParaRPr>
          </a:p>
          <a:p>
            <a:r>
              <a:rPr lang="en-IN" sz="2400" dirty="0" smtClean="0">
                <a:latin typeface="Bookman Old Style" pitchFamily="18" charset="0"/>
              </a:rPr>
              <a:t>Stage IV -Low birth and death rates, and slow population growth</a:t>
            </a:r>
          </a:p>
          <a:p>
            <a:endParaRPr lang="en-IN" sz="2400" dirty="0" smtClean="0">
              <a:latin typeface="Bookman Old Style" pitchFamily="18" charset="0"/>
            </a:endParaRPr>
          </a:p>
          <a:p>
            <a:r>
              <a:rPr lang="en-IN" sz="2400" dirty="0" smtClean="0">
                <a:latin typeface="Bookman Old Style" pitchFamily="18" charset="0"/>
              </a:rPr>
              <a:t>Stage V -Birth and death rates approximately equal, which in time will result in zero population growth</a:t>
            </a:r>
            <a:endParaRPr lang="en-IN" sz="2400" dirty="0">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57200" y="2395448"/>
            <a:ext cx="8229600"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685800" y="990600"/>
            <a:ext cx="7848600" cy="4524315"/>
          </a:xfrm>
          <a:prstGeom prst="rect">
            <a:avLst/>
          </a:prstGeom>
          <a:solidFill>
            <a:schemeClr val="tx2">
              <a:lumMod val="60000"/>
              <a:lumOff val="40000"/>
            </a:schemeClr>
          </a:solidFill>
        </p:spPr>
        <p:txBody>
          <a:bodyPr wrap="square">
            <a:spAutoFit/>
          </a:bodyPr>
          <a:lstStyle/>
          <a:p>
            <a:endParaRPr lang="en-IN" sz="2400" dirty="0" smtClean="0"/>
          </a:p>
          <a:p>
            <a:endParaRPr lang="en-IN" sz="2400" dirty="0"/>
          </a:p>
          <a:p>
            <a:endParaRPr lang="en-IN" sz="2400" dirty="0" smtClean="0">
              <a:latin typeface="Bookman Old Style" pitchFamily="18" charset="0"/>
            </a:endParaRPr>
          </a:p>
          <a:p>
            <a:r>
              <a:rPr lang="en-IN" sz="2400" b="1" dirty="0" smtClean="0">
                <a:latin typeface="Bookman Old Style" pitchFamily="18" charset="0"/>
              </a:rPr>
              <a:t>The First </a:t>
            </a:r>
            <a:r>
              <a:rPr lang="en-IN" sz="2400" b="1" dirty="0">
                <a:latin typeface="Bookman Old Style" pitchFamily="18" charset="0"/>
              </a:rPr>
              <a:t>stage </a:t>
            </a:r>
            <a:r>
              <a:rPr lang="en-IN" sz="2400" dirty="0">
                <a:latin typeface="Bookman Old Style" pitchFamily="18" charset="0"/>
              </a:rPr>
              <a:t>has high fertility and high mortality because people reproduce more to compensate for the deaths due to epidemics and variable food supply. The population growth is slow and most of the people are engaged in agriculture. Life expectancy is low; people are mostly illiterate and have low levels of technology. Two hundred years ago all the countries of the world were in this stage.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1569660"/>
          </a:xfrm>
          <a:prstGeom prst="rect">
            <a:avLst/>
          </a:prstGeom>
        </p:spPr>
        <p:txBody>
          <a:bodyPr wrap="square">
            <a:spAutoFit/>
          </a:bodyPr>
          <a:lstStyle/>
          <a:p>
            <a:endParaRPr lang="en-IN" sz="2400" dirty="0" smtClean="0"/>
          </a:p>
          <a:p>
            <a:endParaRPr lang="en-IN" sz="2400" dirty="0"/>
          </a:p>
          <a:p>
            <a:endParaRPr lang="en-IN" sz="2400" dirty="0" smtClean="0"/>
          </a:p>
          <a:p>
            <a:endParaRPr lang="en-IN" sz="2400" dirty="0"/>
          </a:p>
        </p:txBody>
      </p:sp>
      <p:sp>
        <p:nvSpPr>
          <p:cNvPr id="3" name="Rectangle 2"/>
          <p:cNvSpPr/>
          <p:nvPr/>
        </p:nvSpPr>
        <p:spPr>
          <a:xfrm>
            <a:off x="609600" y="609601"/>
            <a:ext cx="8077200" cy="4524315"/>
          </a:xfrm>
          <a:prstGeom prst="rect">
            <a:avLst/>
          </a:prstGeom>
          <a:solidFill>
            <a:schemeClr val="tx2">
              <a:lumMod val="40000"/>
              <a:lumOff val="60000"/>
            </a:schemeClr>
          </a:solidFill>
        </p:spPr>
        <p:txBody>
          <a:bodyPr wrap="square">
            <a:spAutoFit/>
          </a:bodyPr>
          <a:lstStyle/>
          <a:p>
            <a:r>
              <a:rPr lang="en-IN" sz="2400" dirty="0">
                <a:latin typeface="Bookman Old Style" pitchFamily="18" charset="0"/>
              </a:rPr>
              <a:t>In the </a:t>
            </a:r>
            <a:r>
              <a:rPr lang="en-IN" sz="2400" b="1" dirty="0" smtClean="0">
                <a:latin typeface="Bookman Old Style" pitchFamily="18" charset="0"/>
              </a:rPr>
              <a:t>Second </a:t>
            </a:r>
            <a:r>
              <a:rPr lang="en-IN" sz="2400" b="1" dirty="0">
                <a:latin typeface="Bookman Old Style" pitchFamily="18" charset="0"/>
              </a:rPr>
              <a:t>stage </a:t>
            </a:r>
            <a:r>
              <a:rPr lang="en-IN" sz="2400" dirty="0">
                <a:latin typeface="Bookman Old Style" pitchFamily="18" charset="0"/>
              </a:rPr>
              <a:t>fertility remains high in the beginning but it declines with time. This is accompanied by reduced mortality rate. Improvement in sanitation and health conditions lead to decline in mortality. Life expectancy starts improving. The processes of industrialization, urbanization and modernization become prominent. The countries like India, Pakistan, Bangladesh, Nepal and Indonesia belong to the late second stage where the fertility rates have started declining gradually and there is tremendous growth of population</a:t>
            </a:r>
            <a:r>
              <a:rPr lang="en-IN" dirty="0">
                <a:latin typeface="Bookman Old Style"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620000" cy="3785652"/>
          </a:xfrm>
          <a:prstGeom prst="rect">
            <a:avLst/>
          </a:prstGeom>
          <a:solidFill>
            <a:schemeClr val="tx2">
              <a:lumMod val="40000"/>
              <a:lumOff val="60000"/>
            </a:schemeClr>
          </a:solidFill>
        </p:spPr>
        <p:txBody>
          <a:bodyPr wrap="square">
            <a:spAutoFit/>
          </a:bodyPr>
          <a:lstStyle/>
          <a:p>
            <a:endParaRPr lang="en-IN" sz="2400" dirty="0" smtClean="0"/>
          </a:p>
          <a:p>
            <a:r>
              <a:rPr lang="en-IN" sz="2400" dirty="0" smtClean="0">
                <a:latin typeface="Bookman Old Style" pitchFamily="18" charset="0"/>
              </a:rPr>
              <a:t>In </a:t>
            </a:r>
            <a:r>
              <a:rPr lang="en-IN" sz="2400" dirty="0" smtClean="0">
                <a:latin typeface="Bookman Old Style" pitchFamily="18" charset="0"/>
              </a:rPr>
              <a:t>the </a:t>
            </a:r>
            <a:r>
              <a:rPr lang="en-IN" sz="2400" b="1" dirty="0" smtClean="0">
                <a:latin typeface="Bookman Old Style" pitchFamily="18" charset="0"/>
              </a:rPr>
              <a:t>Last stage</a:t>
            </a:r>
            <a:r>
              <a:rPr lang="en-IN" sz="2400" dirty="0" smtClean="0">
                <a:latin typeface="Bookman Old Style" pitchFamily="18" charset="0"/>
              </a:rPr>
              <a:t>, both fertility and mortality decline. The population is either stable or grows slowly. The population becomes urbanized, literate and has high technical knowhow and controls the family. Anglo-America, West  European </a:t>
            </a:r>
            <a:r>
              <a:rPr lang="en-IN" sz="2400" dirty="0" err="1" smtClean="0">
                <a:latin typeface="Bookman Old Style" pitchFamily="18" charset="0"/>
              </a:rPr>
              <a:t>countries,Australia,New</a:t>
            </a:r>
            <a:r>
              <a:rPr lang="en-IN" sz="2400" dirty="0" smtClean="0">
                <a:latin typeface="Bookman Old Style" pitchFamily="18" charset="0"/>
              </a:rPr>
              <a:t> Zealand, South Africa and Japan  have reached this stage of demographic transition</a:t>
            </a:r>
          </a:p>
          <a:p>
            <a:endParaRPr lang="en-IN" sz="2400" dirty="0"/>
          </a:p>
        </p:txBody>
      </p:sp>
    </p:spTree>
    <p:extLst>
      <p:ext uri="{BB962C8B-B14F-4D97-AF65-F5344CB8AC3E}">
        <p14:creationId xmlns:p14="http://schemas.microsoft.com/office/powerpoint/2010/main" xmlns="" val="2994096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3170099"/>
          </a:xfrm>
          <a:prstGeom prst="rect">
            <a:avLst/>
          </a:prstGeom>
          <a:solidFill>
            <a:schemeClr val="tx2">
              <a:lumMod val="40000"/>
              <a:lumOff val="60000"/>
            </a:schemeClr>
          </a:solidFill>
        </p:spPr>
        <p:txBody>
          <a:bodyPr wrap="square">
            <a:spAutoFit/>
          </a:bodyPr>
          <a:lstStyle/>
          <a:p>
            <a:pPr algn="ctr"/>
            <a:r>
              <a:rPr lang="en-IN" sz="2800" b="1" dirty="0">
                <a:latin typeface="Bookman Old Style" pitchFamily="18" charset="0"/>
              </a:rPr>
              <a:t>POPULATION CONTROL </a:t>
            </a:r>
            <a:r>
              <a:rPr lang="en-IN" sz="2800" b="1" dirty="0" smtClean="0">
                <a:latin typeface="Bookman Old Style" pitchFamily="18" charset="0"/>
              </a:rPr>
              <a:t>MEASURES</a:t>
            </a:r>
            <a:endParaRPr lang="en-IN" sz="2800" dirty="0" smtClean="0">
              <a:latin typeface="Bookman Old Style" pitchFamily="18" charset="0"/>
            </a:endParaRPr>
          </a:p>
          <a:p>
            <a:pPr algn="ctr"/>
            <a:endParaRPr lang="en-IN" sz="2800" dirty="0">
              <a:latin typeface="Bookman Old Style" pitchFamily="18" charset="0"/>
            </a:endParaRPr>
          </a:p>
          <a:p>
            <a:r>
              <a:rPr lang="en-IN" sz="2400" dirty="0">
                <a:latin typeface="Bookman Old Style" pitchFamily="18" charset="0"/>
              </a:rPr>
              <a:t>Family planning is the spacing or preventing the birth of children. It is helpful in limiting population growth and improving women’s health. Propaganda, free availability of contraceptives and tax disincentives for large families are some of the measures to help population control.</a:t>
            </a:r>
          </a:p>
        </p:txBody>
      </p:sp>
    </p:spTree>
    <p:extLst>
      <p:ext uri="{BB962C8B-B14F-4D97-AF65-F5344CB8AC3E}">
        <p14:creationId xmlns:p14="http://schemas.microsoft.com/office/powerpoint/2010/main" xmlns="" val="3809633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05000"/>
            <a:ext cx="7924800" cy="1200329"/>
          </a:xfrm>
          <a:prstGeom prst="rect">
            <a:avLst/>
          </a:prstGeom>
        </p:spPr>
        <p:txBody>
          <a:bodyPr wrap="square">
            <a:spAutoFit/>
          </a:bodyPr>
          <a:lstStyle/>
          <a:p>
            <a:r>
              <a:rPr lang="en-US" sz="6000" dirty="0" smtClean="0">
                <a:latin typeface="Times New Roman" pitchFamily="18" charset="0"/>
                <a:ea typeface="Calibri" pitchFamily="34" charset="0"/>
                <a:cs typeface="Times New Roman" pitchFamily="18" charset="0"/>
              </a:rPr>
              <a:t>    </a:t>
            </a:r>
            <a:r>
              <a:rPr lang="en-US" sz="7200" b="1" dirty="0" smtClean="0">
                <a:latin typeface="Times New Roman" pitchFamily="18" charset="0"/>
                <a:ea typeface="Calibri" pitchFamily="34" charset="0"/>
                <a:cs typeface="Times New Roman" pitchFamily="18" charset="0"/>
              </a:rPr>
              <a:t>THANK   </a:t>
            </a:r>
            <a:r>
              <a:rPr lang="en-US" sz="7200" b="1" dirty="0" smtClean="0">
                <a:latin typeface="Times New Roman" pitchFamily="18" charset="0"/>
                <a:ea typeface="Calibri" pitchFamily="34" charset="0"/>
                <a:cs typeface="Times New Roman" pitchFamily="18" charset="0"/>
              </a:rPr>
              <a:t>YOU</a:t>
            </a:r>
            <a:endParaRPr lang="en-US" sz="6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772400" cy="6248400"/>
          </a:xfrm>
          <a:solidFill>
            <a:schemeClr val="accent6">
              <a:lumMod val="40000"/>
              <a:lumOff val="60000"/>
            </a:schemeClr>
          </a:solidFill>
        </p:spPr>
        <p:txBody>
          <a:bodyPr>
            <a:normAutofit fontScale="90000"/>
          </a:bodyPr>
          <a:lstStyle/>
          <a:p>
            <a:pPr algn="l"/>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3600" b="1" dirty="0" smtClean="0"/>
              <a:t>MIGRATION</a:t>
            </a:r>
            <a:br>
              <a:rPr lang="en-US" sz="3600" b="1" dirty="0" smtClean="0"/>
            </a:br>
            <a:r>
              <a:rPr lang="en-US" sz="3600" b="1" dirty="0"/>
              <a:t/>
            </a:r>
            <a:br>
              <a:rPr lang="en-US" sz="3600" b="1" dirty="0"/>
            </a:br>
            <a:r>
              <a:rPr lang="en-US" sz="3600" b="1" dirty="0" smtClean="0"/>
              <a:t/>
            </a:r>
            <a:br>
              <a:rPr lang="en-US" sz="3600" b="1"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000" b="1" dirty="0" err="1" smtClean="0">
                <a:latin typeface="Bookman Old Style" pitchFamily="18" charset="0"/>
              </a:rPr>
              <a:t>Migration</a:t>
            </a:r>
            <a:r>
              <a:rPr lang="en-US" sz="2000" dirty="0" smtClean="0">
                <a:latin typeface="Bookman Old Style" pitchFamily="18" charset="0"/>
              </a:rPr>
              <a:t> </a:t>
            </a:r>
            <a:r>
              <a:rPr lang="en-US" sz="2000" dirty="0">
                <a:latin typeface="Bookman Old Style" pitchFamily="18" charset="0"/>
              </a:rPr>
              <a:t>is a permanent move to a new </a:t>
            </a:r>
            <a:r>
              <a:rPr lang="en-US" sz="2000" dirty="0" smtClean="0">
                <a:latin typeface="Bookman Old Style" pitchFamily="18" charset="0"/>
              </a:rPr>
              <a:t>location.</a:t>
            </a:r>
            <a:br>
              <a:rPr lang="en-US" sz="2000" dirty="0" smtClean="0">
                <a:latin typeface="Bookman Old Style" pitchFamily="18" charset="0"/>
              </a:rPr>
            </a:br>
            <a:r>
              <a:rPr lang="en-US" sz="2000" dirty="0" smtClean="0">
                <a:latin typeface="Bookman Old Style" pitchFamily="18" charset="0"/>
              </a:rPr>
              <a:t>Migration </a:t>
            </a:r>
            <a:r>
              <a:rPr lang="en-US" sz="2000" dirty="0">
                <a:latin typeface="Bookman Old Style" pitchFamily="18" charset="0"/>
              </a:rPr>
              <a:t>implies a permanent change in </a:t>
            </a:r>
            <a:r>
              <a:rPr lang="en-US" sz="2000" dirty="0" smtClean="0">
                <a:latin typeface="Bookman Old Style" pitchFamily="18" charset="0"/>
              </a:rPr>
              <a:t>residence. It </a:t>
            </a:r>
            <a:r>
              <a:rPr lang="en-US" sz="2000" dirty="0">
                <a:latin typeface="Bookman Old Style" pitchFamily="18" charset="0"/>
              </a:rPr>
              <a:t>involves the movement of people from one country or region to another on a permanent or semi-permanent basis. Migration means change of place of living for almost a long stable period. It implies giving up of some political boundary. Thus migration is defined as a movement of population involving a change of permanent residence of </a:t>
            </a:r>
            <a:r>
              <a:rPr lang="en-US" sz="2000" dirty="0" smtClean="0">
                <a:latin typeface="Bookman Old Style" pitchFamily="18" charset="0"/>
              </a:rPr>
              <a:t>substantial </a:t>
            </a:r>
            <a:r>
              <a:rPr lang="en-US" sz="2000" dirty="0" smtClean="0"/>
              <a:t>duration</a:t>
            </a:r>
            <a:br>
              <a:rPr lang="en-US" sz="2000" dirty="0" smtClean="0"/>
            </a:br>
            <a:r>
              <a:rPr lang="en-US" sz="2000" dirty="0"/>
              <a:t/>
            </a:r>
            <a:br>
              <a:rPr lang="en-US" sz="20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762000"/>
            <a:ext cx="4648200" cy="31380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8865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838200"/>
            <a:ext cx="7467600" cy="4893647"/>
          </a:xfrm>
          <a:prstGeom prst="rect">
            <a:avLst/>
          </a:prstGeom>
          <a:solidFill>
            <a:schemeClr val="tx2">
              <a:lumMod val="40000"/>
              <a:lumOff val="60000"/>
            </a:schemeClr>
          </a:solidFill>
        </p:spPr>
        <p:txBody>
          <a:bodyPr wrap="square">
            <a:spAutoFit/>
          </a:bodyPr>
          <a:lstStyle/>
          <a:p>
            <a:r>
              <a:rPr lang="en-US" dirty="0" smtClean="0"/>
              <a:t>                                                </a:t>
            </a:r>
            <a:r>
              <a:rPr lang="en-US" sz="2400" b="1" dirty="0" smtClean="0"/>
              <a:t>NATURE OF MIGRATION</a:t>
            </a:r>
          </a:p>
          <a:p>
            <a:endParaRPr lang="en-US" dirty="0"/>
          </a:p>
          <a:p>
            <a:endParaRPr lang="en-US" dirty="0" smtClean="0"/>
          </a:p>
          <a:p>
            <a:pPr marL="285750" indent="-285750">
              <a:buFont typeface="Arial" pitchFamily="34" charset="0"/>
              <a:buChar char="•"/>
            </a:pPr>
            <a:r>
              <a:rPr lang="en-US" sz="2400" b="1" dirty="0"/>
              <a:t>I</a:t>
            </a:r>
            <a:r>
              <a:rPr lang="en-US" sz="2400" dirty="0" smtClean="0"/>
              <a:t>nter-continental migration</a:t>
            </a:r>
          </a:p>
          <a:p>
            <a:pPr marL="285750" indent="-285750">
              <a:buFont typeface="Arial" pitchFamily="34" charset="0"/>
              <a:buChar char="•"/>
            </a:pPr>
            <a:r>
              <a:rPr lang="en-US" sz="2400" dirty="0"/>
              <a:t>I</a:t>
            </a:r>
            <a:r>
              <a:rPr lang="en-US" sz="2400" dirty="0" smtClean="0"/>
              <a:t>nternational migration</a:t>
            </a:r>
          </a:p>
          <a:p>
            <a:pPr marL="285750" indent="-285750">
              <a:buFont typeface="Arial" pitchFamily="34" charset="0"/>
              <a:buChar char="•"/>
            </a:pPr>
            <a:r>
              <a:rPr lang="en-US" sz="2400" dirty="0"/>
              <a:t>I</a:t>
            </a:r>
            <a:r>
              <a:rPr lang="en-US" sz="2400" dirty="0" smtClean="0"/>
              <a:t>nterstate migration</a:t>
            </a:r>
          </a:p>
          <a:p>
            <a:pPr marL="285750" indent="-285750">
              <a:buFont typeface="Arial" pitchFamily="34" charset="0"/>
              <a:buChar char="•"/>
            </a:pPr>
            <a:r>
              <a:rPr lang="en-US" sz="2400" dirty="0"/>
              <a:t>I</a:t>
            </a:r>
            <a:r>
              <a:rPr lang="en-US" sz="2400" dirty="0" smtClean="0"/>
              <a:t>nternal migration</a:t>
            </a:r>
          </a:p>
          <a:p>
            <a:pPr marL="400050" lvl="0" indent="-400050">
              <a:buFont typeface="+mj-lt"/>
              <a:buAutoNum type="romanLcPeriod"/>
            </a:pPr>
            <a:r>
              <a:rPr lang="en-US" dirty="0"/>
              <a:t>Rural to Urban</a:t>
            </a:r>
          </a:p>
          <a:p>
            <a:pPr marL="400050" lvl="0" indent="-400050">
              <a:buFont typeface="+mj-lt"/>
              <a:buAutoNum type="romanLcPeriod"/>
            </a:pPr>
            <a:r>
              <a:rPr lang="en-US" dirty="0"/>
              <a:t>Urban to rural</a:t>
            </a:r>
          </a:p>
          <a:p>
            <a:pPr marL="400050" lvl="0" indent="-400050">
              <a:buFont typeface="+mj-lt"/>
              <a:buAutoNum type="romanLcPeriod"/>
            </a:pPr>
            <a:r>
              <a:rPr lang="en-US" dirty="0"/>
              <a:t>Rural to rural</a:t>
            </a:r>
          </a:p>
          <a:p>
            <a:pPr marL="400050" indent="-400050">
              <a:buFont typeface="+mj-lt"/>
              <a:buAutoNum type="romanLcPeriod"/>
            </a:pPr>
            <a:r>
              <a:rPr lang="en-US" dirty="0" smtClean="0"/>
              <a:t>Interurban</a:t>
            </a:r>
          </a:p>
          <a:p>
            <a:pPr marL="342900" indent="-342900">
              <a:buFont typeface="Arial" pitchFamily="34" charset="0"/>
              <a:buChar char="•"/>
            </a:pPr>
            <a:r>
              <a:rPr lang="en-US" sz="2400" dirty="0" smtClean="0"/>
              <a:t>Temporary</a:t>
            </a:r>
          </a:p>
          <a:p>
            <a:pPr marL="342900" indent="-342900">
              <a:buFont typeface="Arial" pitchFamily="34" charset="0"/>
              <a:buChar char="•"/>
            </a:pPr>
            <a:r>
              <a:rPr lang="en-US" sz="2400" dirty="0"/>
              <a:t>P</a:t>
            </a:r>
            <a:r>
              <a:rPr lang="en-US" sz="2400" dirty="0" smtClean="0"/>
              <a:t>eriodic </a:t>
            </a:r>
            <a:r>
              <a:rPr lang="en-US" sz="2400" dirty="0"/>
              <a:t>or seasonal </a:t>
            </a:r>
            <a:r>
              <a:rPr lang="en-US" sz="2400" dirty="0" smtClean="0"/>
              <a:t>migration</a:t>
            </a:r>
            <a:endParaRPr lang="en-US" dirty="0"/>
          </a:p>
          <a:p>
            <a:endParaRPr lang="en-US" dirty="0"/>
          </a:p>
          <a:p>
            <a:endParaRPr lang="en-US" dirty="0"/>
          </a:p>
        </p:txBody>
      </p:sp>
    </p:spTree>
    <p:extLst>
      <p:ext uri="{BB962C8B-B14F-4D97-AF65-F5344CB8AC3E}">
        <p14:creationId xmlns:p14="http://schemas.microsoft.com/office/powerpoint/2010/main" xmlns="" val="1441515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533400"/>
            <a:ext cx="7772400" cy="5047536"/>
          </a:xfrm>
          <a:prstGeom prst="rect">
            <a:avLst/>
          </a:prstGeom>
          <a:solidFill>
            <a:schemeClr val="tx2">
              <a:lumMod val="60000"/>
              <a:lumOff val="40000"/>
            </a:schemeClr>
          </a:solidFill>
        </p:spPr>
        <p:txBody>
          <a:bodyPr wrap="square">
            <a:spAutoFit/>
          </a:bodyPr>
          <a:lstStyle/>
          <a:p>
            <a:pPr algn="ctr"/>
            <a:r>
              <a:rPr lang="en-US" sz="2400" b="1" dirty="0"/>
              <a:t>Determinants of </a:t>
            </a:r>
            <a:r>
              <a:rPr lang="en-US" sz="2400" b="1" dirty="0" smtClean="0"/>
              <a:t>Migration</a:t>
            </a:r>
            <a:endParaRPr lang="en-US" dirty="0"/>
          </a:p>
          <a:p>
            <a:endParaRPr lang="en-US" dirty="0"/>
          </a:p>
          <a:p>
            <a:r>
              <a:rPr lang="en-US" sz="2000" b="1" dirty="0">
                <a:latin typeface="Bookman Old Style" pitchFamily="18" charset="0"/>
              </a:rPr>
              <a:t>Push Factors </a:t>
            </a:r>
            <a:r>
              <a:rPr lang="en-US" sz="2000" dirty="0">
                <a:latin typeface="Bookman Old Style" pitchFamily="18" charset="0"/>
              </a:rPr>
              <a:t>are those that operate in areas of outmigration and compel the people to move to other areas. The Push factors make the place of origin seem less attractive for reasons like unemployment, poor living conditions, political turmoil, unpleasant climate, natural disasters, epidemics and socio-economic backwardness</a:t>
            </a:r>
            <a:r>
              <a:rPr lang="en-US" sz="2000" dirty="0" smtClean="0">
                <a:latin typeface="Bookman Old Style" pitchFamily="18" charset="0"/>
              </a:rPr>
              <a:t>.</a:t>
            </a:r>
          </a:p>
          <a:p>
            <a:endParaRPr lang="en-US" sz="2000" dirty="0">
              <a:latin typeface="Bookman Old Style" pitchFamily="18" charset="0"/>
            </a:endParaRPr>
          </a:p>
          <a:p>
            <a:endParaRPr lang="en-US" sz="2000" dirty="0">
              <a:latin typeface="Bookman Old Style" pitchFamily="18" charset="0"/>
            </a:endParaRPr>
          </a:p>
          <a:p>
            <a:r>
              <a:rPr lang="en-US" sz="2000" b="1" dirty="0">
                <a:latin typeface="Bookman Old Style" pitchFamily="18" charset="0"/>
              </a:rPr>
              <a:t>Pull factors </a:t>
            </a:r>
            <a:r>
              <a:rPr lang="en-US" sz="2000" dirty="0">
                <a:latin typeface="Bookman Old Style" pitchFamily="18" charset="0"/>
              </a:rPr>
              <a:t>are those that operate in areas of immigration and attract the people to these areas. The Pull factors make the place of destination seem more attractive than the place of origin for reasons like better job opportunities and living conditions, peace and stability, security of life and property and pleasant climate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848600" cy="6093976"/>
          </a:xfrm>
          <a:prstGeom prst="rect">
            <a:avLst/>
          </a:prstGeom>
          <a:solidFill>
            <a:schemeClr val="tx2">
              <a:lumMod val="40000"/>
              <a:lumOff val="60000"/>
            </a:schemeClr>
          </a:solidFill>
        </p:spPr>
        <p:txBody>
          <a:bodyPr wrap="square">
            <a:spAutoFit/>
          </a:bodyPr>
          <a:lstStyle/>
          <a:p>
            <a:pPr algn="ctr"/>
            <a:r>
              <a:rPr lang="en-US" sz="2800" b="1" dirty="0"/>
              <a:t>Push factors</a:t>
            </a:r>
          </a:p>
          <a:p>
            <a:endParaRPr lang="en-US" dirty="0"/>
          </a:p>
          <a:p>
            <a:r>
              <a:rPr lang="en-US" sz="2000" dirty="0" smtClean="0">
                <a:latin typeface="Bookman Old Style" pitchFamily="18" charset="0"/>
              </a:rPr>
              <a:t>1)</a:t>
            </a:r>
            <a:r>
              <a:rPr lang="en-US" sz="2800" b="1" dirty="0" smtClean="0">
                <a:latin typeface="Bookman Old Style" pitchFamily="18" charset="0"/>
              </a:rPr>
              <a:t>Political</a:t>
            </a:r>
            <a:r>
              <a:rPr lang="en-US" sz="2000" dirty="0" smtClean="0">
                <a:latin typeface="Bookman Old Style" pitchFamily="18" charset="0"/>
              </a:rPr>
              <a:t> </a:t>
            </a:r>
            <a:r>
              <a:rPr lang="en-US" sz="2000" dirty="0">
                <a:latin typeface="Bookman Old Style" pitchFamily="18" charset="0"/>
              </a:rPr>
              <a:t>-People who are forced to migrate from a particular country for political reason are known as refugees. In recent year political refugees have been generated as a result of people fleeing totalitarian (system of one political party) such as communist state and military dictatorship. Political refugees are also created by war</a:t>
            </a:r>
            <a:r>
              <a:rPr lang="en-US" sz="2000" dirty="0" smtClean="0">
                <a:latin typeface="Bookman Old Style" pitchFamily="18" charset="0"/>
              </a:rPr>
              <a:t>.</a:t>
            </a:r>
          </a:p>
          <a:p>
            <a:endParaRPr lang="en-US" sz="2000" dirty="0">
              <a:latin typeface="Bookman Old Style" pitchFamily="18" charset="0"/>
            </a:endParaRPr>
          </a:p>
          <a:p>
            <a:r>
              <a:rPr lang="en-US" sz="2000" dirty="0" smtClean="0">
                <a:latin typeface="Bookman Old Style" pitchFamily="18" charset="0"/>
              </a:rPr>
              <a:t>2)</a:t>
            </a:r>
            <a:r>
              <a:rPr lang="en-US" sz="2800" b="1" dirty="0" smtClean="0">
                <a:latin typeface="Bookman Old Style" pitchFamily="18" charset="0"/>
              </a:rPr>
              <a:t>Economic</a:t>
            </a:r>
            <a:r>
              <a:rPr lang="en-US" sz="2000" dirty="0" smtClean="0">
                <a:latin typeface="Bookman Old Style" pitchFamily="18" charset="0"/>
              </a:rPr>
              <a:t>- </a:t>
            </a:r>
            <a:r>
              <a:rPr lang="en-US" sz="2000" dirty="0">
                <a:latin typeface="Bookman Old Style" pitchFamily="18" charset="0"/>
              </a:rPr>
              <a:t>Inadequate food supply cause mass starvation and death. Due to this cause several people are pushed out of a country in search of better economic conditions</a:t>
            </a:r>
            <a:r>
              <a:rPr lang="en-US" sz="2000" dirty="0" smtClean="0">
                <a:latin typeface="Bookman Old Style" pitchFamily="18" charset="0"/>
              </a:rPr>
              <a:t>.</a:t>
            </a:r>
          </a:p>
          <a:p>
            <a:endParaRPr lang="en-US" sz="2000" dirty="0">
              <a:latin typeface="Bookman Old Style" pitchFamily="18" charset="0"/>
            </a:endParaRPr>
          </a:p>
          <a:p>
            <a:endParaRPr lang="en-US" sz="2000" dirty="0">
              <a:latin typeface="Bookman Old Style" pitchFamily="18" charset="0"/>
            </a:endParaRPr>
          </a:p>
          <a:p>
            <a:r>
              <a:rPr lang="en-US" sz="2000" dirty="0" smtClean="0">
                <a:latin typeface="Bookman Old Style" pitchFamily="18" charset="0"/>
              </a:rPr>
              <a:t>3)</a:t>
            </a:r>
            <a:r>
              <a:rPr lang="en-US" sz="2800" b="1" dirty="0" smtClean="0">
                <a:latin typeface="Bookman Old Style" pitchFamily="18" charset="0"/>
              </a:rPr>
              <a:t>Physical </a:t>
            </a:r>
            <a:r>
              <a:rPr lang="en-US" sz="2000" dirty="0">
                <a:latin typeface="Bookman Old Style" pitchFamily="18" charset="0"/>
              </a:rPr>
              <a:t>– People are forced to move from land affected by flood or storms that destroy homes and farmland. People are pushed from land due to drought.</a:t>
            </a:r>
          </a:p>
        </p:txBody>
      </p:sp>
    </p:spTree>
    <p:extLst>
      <p:ext uri="{BB962C8B-B14F-4D97-AF65-F5344CB8AC3E}">
        <p14:creationId xmlns:p14="http://schemas.microsoft.com/office/powerpoint/2010/main" xmlns="" val="1142013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7391400" cy="276999"/>
          </a:xfrm>
          <a:prstGeom prst="rect">
            <a:avLst/>
          </a:prstGeom>
        </p:spPr>
        <p:txBody>
          <a:bodyPr wrap="square">
            <a:spAutoFit/>
          </a:bodyPr>
          <a:lstStyle/>
          <a:p>
            <a:r>
              <a:rPr lang="en-US" sz="1200" dirty="0" smtClean="0"/>
              <a:t>     </a:t>
            </a:r>
            <a:endParaRPr lang="en-US" sz="1200" dirty="0"/>
          </a:p>
        </p:txBody>
      </p:sp>
      <p:sp>
        <p:nvSpPr>
          <p:cNvPr id="3" name="Rectangle 2"/>
          <p:cNvSpPr/>
          <p:nvPr/>
        </p:nvSpPr>
        <p:spPr>
          <a:xfrm>
            <a:off x="609600" y="474345"/>
            <a:ext cx="8229600" cy="6186309"/>
          </a:xfrm>
          <a:prstGeom prst="rect">
            <a:avLst/>
          </a:prstGeom>
          <a:solidFill>
            <a:schemeClr val="tx2">
              <a:lumMod val="40000"/>
              <a:lumOff val="60000"/>
            </a:schemeClr>
          </a:solidFill>
        </p:spPr>
        <p:txBody>
          <a:bodyPr wrap="square">
            <a:spAutoFit/>
          </a:bodyPr>
          <a:lstStyle/>
          <a:p>
            <a:pPr algn="ctr"/>
            <a:r>
              <a:rPr lang="en-US" sz="3200" b="1" dirty="0"/>
              <a:t>Pull Factors</a:t>
            </a:r>
          </a:p>
          <a:p>
            <a:r>
              <a:rPr lang="en-US" sz="2000" dirty="0" smtClean="0">
                <a:latin typeface="Bookman Old Style" pitchFamily="18" charset="0"/>
              </a:rPr>
              <a:t>1)</a:t>
            </a:r>
            <a:r>
              <a:rPr lang="en-US" sz="2800" b="1" dirty="0" smtClean="0">
                <a:latin typeface="Bookman Old Style" pitchFamily="18" charset="0"/>
              </a:rPr>
              <a:t>Political</a:t>
            </a:r>
            <a:r>
              <a:rPr lang="en-US" sz="2000" dirty="0" smtClean="0">
                <a:latin typeface="Bookman Old Style" pitchFamily="18" charset="0"/>
              </a:rPr>
              <a:t> </a:t>
            </a:r>
            <a:r>
              <a:rPr lang="en-US" sz="2000" dirty="0">
                <a:latin typeface="Bookman Old Style" pitchFamily="18" charset="0"/>
              </a:rPr>
              <a:t>-The major type of political pull factor is the attraction of freedom. People are attracted to democratic countries where individual decisions can be made concerning carrier, place of residence, etc</a:t>
            </a:r>
            <a:r>
              <a:rPr lang="en-US" sz="2000" dirty="0" smtClean="0">
                <a:latin typeface="Bookman Old Style" pitchFamily="18" charset="0"/>
              </a:rPr>
              <a:t>.</a:t>
            </a:r>
          </a:p>
          <a:p>
            <a:endParaRPr lang="en-US" sz="2000" dirty="0">
              <a:latin typeface="Bookman Old Style" pitchFamily="18" charset="0"/>
            </a:endParaRPr>
          </a:p>
          <a:p>
            <a:r>
              <a:rPr lang="en-US" sz="2000" dirty="0" smtClean="0">
                <a:latin typeface="Bookman Old Style" pitchFamily="18" charset="0"/>
              </a:rPr>
              <a:t>2)</a:t>
            </a:r>
            <a:r>
              <a:rPr lang="en-US" sz="2800" b="1" dirty="0" smtClean="0">
                <a:latin typeface="Bookman Old Style" pitchFamily="18" charset="0"/>
              </a:rPr>
              <a:t>Economic </a:t>
            </a:r>
            <a:r>
              <a:rPr lang="en-US" sz="2000" dirty="0">
                <a:latin typeface="Bookman Old Style" pitchFamily="18" charset="0"/>
              </a:rPr>
              <a:t>– People move to places where jobs are available. Healthy economic conditions are generally preferred by the human communities. Economic growth will be found where growing industries are located. Thus people are now attracted more to countries with such industries as engineering, electronics, and chemicals</a:t>
            </a:r>
            <a:r>
              <a:rPr lang="en-US" sz="2000" dirty="0" smtClean="0">
                <a:latin typeface="Bookman Old Style" pitchFamily="18" charset="0"/>
              </a:rPr>
              <a:t>.</a:t>
            </a:r>
          </a:p>
          <a:p>
            <a:endParaRPr lang="en-US" sz="2000" dirty="0">
              <a:latin typeface="Bookman Old Style" pitchFamily="18" charset="0"/>
            </a:endParaRPr>
          </a:p>
          <a:p>
            <a:r>
              <a:rPr lang="en-US" sz="2000" dirty="0" smtClean="0">
                <a:latin typeface="Bookman Old Style" pitchFamily="18" charset="0"/>
              </a:rPr>
              <a:t>3)</a:t>
            </a:r>
            <a:r>
              <a:rPr lang="en-US" sz="2800" b="1" dirty="0" smtClean="0">
                <a:latin typeface="Bookman Old Style" pitchFamily="18" charset="0"/>
              </a:rPr>
              <a:t>Physical</a:t>
            </a:r>
            <a:r>
              <a:rPr lang="en-US" sz="2000" dirty="0" smtClean="0">
                <a:latin typeface="Bookman Old Style" pitchFamily="18" charset="0"/>
              </a:rPr>
              <a:t> </a:t>
            </a:r>
            <a:r>
              <a:rPr lang="en-US" sz="2000" dirty="0">
                <a:latin typeface="Bookman Old Style" pitchFamily="18" charset="0"/>
              </a:rPr>
              <a:t>– Physical environmental conditions also attract migrants. In the age of improved communication and transportation system, people can live in relatively remote location and still not be isolated from others. Areas with high amenity value are attracting new residences.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543800" cy="6555641"/>
          </a:xfrm>
          <a:prstGeom prst="rect">
            <a:avLst/>
          </a:prstGeom>
        </p:spPr>
        <p:txBody>
          <a:bodyPr wrap="square">
            <a:spAutoFit/>
          </a:bodyPr>
          <a:lstStyle/>
          <a:p>
            <a:r>
              <a:rPr lang="en-US" dirty="0" smtClean="0"/>
              <a:t>                      </a:t>
            </a:r>
            <a:r>
              <a:rPr lang="en-US" sz="2800" b="1" dirty="0" smtClean="0"/>
              <a:t>TRENDS </a:t>
            </a:r>
            <a:r>
              <a:rPr lang="en-US" sz="2800" b="1" dirty="0"/>
              <a:t>IN POPULATION </a:t>
            </a:r>
            <a:r>
              <a:rPr lang="en-US" sz="2800" b="1" dirty="0" smtClean="0"/>
              <a:t>GROWTH</a:t>
            </a:r>
          </a:p>
          <a:p>
            <a:endParaRPr lang="en-US" sz="2800" b="1" dirty="0"/>
          </a:p>
          <a:p>
            <a:endParaRPr lang="en-US" sz="2800" b="1" dirty="0" smtClean="0"/>
          </a:p>
          <a:p>
            <a:endParaRPr lang="en-US" sz="2800" b="1" dirty="0"/>
          </a:p>
          <a:p>
            <a:endParaRPr lang="en-US" sz="2800" b="1" dirty="0" smtClean="0"/>
          </a:p>
          <a:p>
            <a:endParaRPr lang="en-US" sz="2800" b="1" dirty="0"/>
          </a:p>
          <a:p>
            <a:endParaRPr lang="en-US" sz="2800" b="1" dirty="0" smtClean="0"/>
          </a:p>
          <a:p>
            <a:endParaRPr lang="en-US" sz="2800" b="1" dirty="0"/>
          </a:p>
          <a:p>
            <a:endParaRPr lang="en-US" sz="2800" b="1" dirty="0" smtClean="0"/>
          </a:p>
          <a:p>
            <a:endParaRPr lang="en-US" sz="2800" b="1" dirty="0"/>
          </a:p>
          <a:p>
            <a:endParaRPr lang="en-US" sz="2800" b="1" dirty="0" smtClean="0"/>
          </a:p>
          <a:p>
            <a:endParaRPr lang="en-US" sz="2800" b="1" dirty="0"/>
          </a:p>
          <a:p>
            <a:endParaRPr lang="en-US" sz="2800" b="1" dirty="0" smtClean="0"/>
          </a:p>
          <a:p>
            <a:endParaRPr lang="en-US" sz="2800" b="1" dirty="0"/>
          </a:p>
          <a:p>
            <a:endParaRPr lang="en-US" sz="2800" b="1" dirty="0"/>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143000"/>
            <a:ext cx="7772400" cy="5257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388927" cy="5632311"/>
          </a:xfrm>
          <a:prstGeom prst="rect">
            <a:avLst/>
          </a:prstGeom>
          <a:solidFill>
            <a:schemeClr val="tx2">
              <a:lumMod val="40000"/>
              <a:lumOff val="60000"/>
            </a:schemeClr>
          </a:solidFill>
        </p:spPr>
        <p:txBody>
          <a:bodyPr wrap="square">
            <a:spAutoFit/>
          </a:bodyPr>
          <a:lstStyle/>
          <a:p>
            <a:endParaRPr lang="en-IN" dirty="0" smtClean="0"/>
          </a:p>
          <a:p>
            <a:r>
              <a:rPr lang="en-IN" dirty="0" smtClean="0">
                <a:latin typeface="Bookman Old Style" pitchFamily="18" charset="0"/>
              </a:rPr>
              <a:t>Agriculture </a:t>
            </a:r>
            <a:r>
              <a:rPr lang="en-IN" dirty="0">
                <a:latin typeface="Bookman Old Style" pitchFamily="18" charset="0"/>
              </a:rPr>
              <a:t>was unknown before 8000 B.C; prior to that all human groups made their living by hunting and gathering.</a:t>
            </a:r>
          </a:p>
          <a:p>
            <a:endParaRPr lang="en-IN" dirty="0">
              <a:latin typeface="Bookman Old Style" pitchFamily="18" charset="0"/>
            </a:endParaRPr>
          </a:p>
          <a:p>
            <a:r>
              <a:rPr lang="en-IN" dirty="0">
                <a:latin typeface="Bookman Old Style" pitchFamily="18" charset="0"/>
              </a:rPr>
              <a:t>After the evolution and introduction of agriculture about 8000 to 12000 years ago, the size of population was small- roughly 8 million. It was the period of high birth and death rates. The high death rates restricted population growth. In the first century A.D. it was below 300 million and that it has increased to 500 million by 1650 A.D. The expanding world trade during 16th and 17th century set the stage for rapid population growth. Around 1750, at the dawn of Industrial Revolution, the world population was 550 million. In 1850, the world’s population was estimated to be 1000 million. It means it was doubled from 500 million in 1650 to 1000 million in 1850. The population doubled again to 2000 million by 1930. In 1975 it rose to 4000 million and in 1987 became 5000 million.  World population exploded in the 18th century after the Industrial Revolution. Technological advancement helped in the reduction of birth rate, inoculation against epidemics and other communicable diseases, improvement in medical facilities and sanitation contributed to a rapid decline in death rate throughout the world.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305800" cy="6863417"/>
          </a:xfrm>
          <a:prstGeom prst="rect">
            <a:avLst/>
          </a:prstGeom>
        </p:spPr>
        <p:txBody>
          <a:bodyPr wrap="square">
            <a:spAutoFit/>
          </a:bodyPr>
          <a:lstStyle/>
          <a:p>
            <a:r>
              <a:rPr lang="en-IN" dirty="0" smtClean="0"/>
              <a:t>                                 </a:t>
            </a:r>
            <a:r>
              <a:rPr lang="en-IN" sz="2800" b="1" dirty="0" smtClean="0"/>
              <a:t>DEMOGRAPHIC </a:t>
            </a:r>
            <a:r>
              <a:rPr lang="en-IN" sz="2800" b="1" dirty="0"/>
              <a:t>TRANSITION </a:t>
            </a:r>
            <a:r>
              <a:rPr lang="en-IN" sz="2800" b="1" dirty="0" smtClean="0"/>
              <a:t>THEORY</a:t>
            </a:r>
          </a:p>
          <a:p>
            <a:r>
              <a:rPr lang="en-IN" sz="2400" dirty="0" smtClean="0"/>
              <a:t>The </a:t>
            </a:r>
            <a:r>
              <a:rPr lang="en-IN" sz="2400" dirty="0"/>
              <a:t>demographic transition theory was put forward by W.S. Thompson (1929) and Frank W. </a:t>
            </a:r>
            <a:r>
              <a:rPr lang="en-IN" sz="2400" dirty="0" err="1"/>
              <a:t>Notestein</a:t>
            </a:r>
            <a:r>
              <a:rPr lang="en-IN" sz="2400" dirty="0"/>
              <a:t> (1945).</a:t>
            </a:r>
            <a:endParaRPr lang="en-IN" sz="2400" dirty="0" smtClean="0"/>
          </a:p>
          <a:p>
            <a:endParaRPr lang="en-US" sz="2800" b="1" dirty="0"/>
          </a:p>
          <a:p>
            <a:endParaRPr lang="en-US" sz="2800" b="1" dirty="0" smtClean="0"/>
          </a:p>
          <a:p>
            <a:endParaRPr lang="en-US" sz="2800" b="1" dirty="0"/>
          </a:p>
          <a:p>
            <a:endParaRPr lang="en-US" sz="2800" b="1" dirty="0" smtClean="0"/>
          </a:p>
          <a:p>
            <a:endParaRPr lang="en-US" sz="2800" b="1" dirty="0"/>
          </a:p>
          <a:p>
            <a:endParaRPr lang="en-US" sz="2800" b="1" dirty="0" smtClean="0"/>
          </a:p>
          <a:p>
            <a:endParaRPr lang="en-US" sz="2800" b="1" dirty="0"/>
          </a:p>
          <a:p>
            <a:endParaRPr lang="en-US" sz="2800" b="1" dirty="0" smtClean="0"/>
          </a:p>
          <a:p>
            <a:endParaRPr lang="en-US" sz="2800" b="1" dirty="0"/>
          </a:p>
          <a:p>
            <a:endParaRPr lang="en-US" sz="2800" b="1" dirty="0" smtClean="0"/>
          </a:p>
          <a:p>
            <a:endParaRPr lang="en-US" sz="2800" b="1" dirty="0"/>
          </a:p>
          <a:p>
            <a:endParaRPr lang="en-US" sz="2800" b="1" dirty="0" smtClean="0"/>
          </a:p>
          <a:p>
            <a:endParaRPr lang="en-IN" sz="28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6347" y="1423090"/>
            <a:ext cx="5011653" cy="5282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166</TotalTime>
  <Words>1015</Words>
  <Application>Microsoft Office PowerPoint</Application>
  <PresentationFormat>On-screen Show (4:3)</PresentationFormat>
  <Paragraphs>96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ATOMIC ENERGY EDUCATION SOCIETY</vt:lpstr>
      <vt:lpstr>        MIGRATION         Migration is a permanent move to a new location. Migration implies a permanent change in residence. It involves the movement of people from one country or region to another on a permanent or semi-permanent basis. Migration means change of place of living for almost a long stable period. It implies giving up of some political boundary. Thus migration is defined as a movement of population involving a change of permanent residence of substantial duration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39</cp:revision>
  <dcterms:created xsi:type="dcterms:W3CDTF">2006-08-16T00:00:00Z</dcterms:created>
  <dcterms:modified xsi:type="dcterms:W3CDTF">2020-08-28T06:57:09Z</dcterms:modified>
</cp:coreProperties>
</file>